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8" r:id="rId3"/>
    <p:sldId id="276" r:id="rId4"/>
    <p:sldId id="288" r:id="rId5"/>
    <p:sldId id="286" r:id="rId6"/>
    <p:sldId id="287" r:id="rId7"/>
    <p:sldId id="291" r:id="rId8"/>
    <p:sldId id="285" r:id="rId9"/>
    <p:sldId id="273" r:id="rId10"/>
    <p:sldId id="290" r:id="rId11"/>
    <p:sldId id="272" r:id="rId12"/>
    <p:sldId id="280" r:id="rId13"/>
    <p:sldId id="282" r:id="rId14"/>
    <p:sldId id="283" r:id="rId15"/>
    <p:sldId id="284" r:id="rId16"/>
    <p:sldId id="281" r:id="rId17"/>
    <p:sldId id="277" r:id="rId18"/>
    <p:sldId id="278" r:id="rId19"/>
    <p:sldId id="279" r:id="rId20"/>
    <p:sldId id="274" r:id="rId21"/>
    <p:sldId id="289" r:id="rId22"/>
    <p:sldId id="275" r:id="rId23"/>
    <p:sldId id="270" r:id="rId24"/>
  </p:sldIdLst>
  <p:sldSz cx="9144000" cy="5143500" type="screen16x9"/>
  <p:notesSz cx="6858000" cy="9144000"/>
  <p:embeddedFontLst>
    <p:embeddedFont>
      <p:font typeface="Cascadia Code" panose="020B0609020000020004" pitchFamily="34" charset="0"/>
      <p:regular r:id="rId27"/>
      <p:bold r:id="rId28"/>
      <p:italic r:id="rId29"/>
      <p:boldItalic r:id="rId30"/>
    </p:embeddedFont>
    <p:embeddedFont>
      <p:font typeface="IBM Plex Sans" panose="020B0503050203000203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A24"/>
    <a:srgbClr val="FFCC01"/>
    <a:srgbClr val="081422"/>
    <a:srgbClr val="B0FFFF"/>
    <a:srgbClr val="0A1523"/>
    <a:srgbClr val="D9FFFF"/>
    <a:srgbClr val="630991"/>
    <a:srgbClr val="0D000D"/>
    <a:srgbClr val="444444"/>
    <a:srgbClr val="1F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17" autoAdjust="0"/>
    <p:restoredTop sz="85006" autoAdjust="0"/>
  </p:normalViewPr>
  <p:slideViewPr>
    <p:cSldViewPr snapToObjects="1">
      <p:cViewPr>
        <p:scale>
          <a:sx n="132" d="100"/>
          <a:sy n="132" d="100"/>
        </p:scale>
        <p:origin x="2224" y="5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2:52.77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1101 24575,'4'3'0,"2"-2"0,-1 3 0,17-9 0,26-20 0,7-6 0,25-17 0,-25 9 0,6-9 0,-6 1 0,-5-3 0,-5-2 0,6-13 0,-4-2 0,-13 13 0,-5 3 0,7-35 0,-12 31 0,-3 1 0,-5-13 0,7-23 0,-23 49 0,0-1 0,-5 6 0,1 7 0,-2 9 0,2 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08.28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1 341 15472,'7'0'0,"4"0"3887,-2-4-3887,5 0 1571,-2-7-1571,6-4 846,-2-5-846,10-11 2799,-3 3-2799,10-16 0,-8 12 0,-4 3 0,-13 11 0,-5 11 0,-3-1 0,4-10 0,0-2 0,4-8 0,-4 9 0,6 15 0,2 17 0,10 11 0,5 16 0,3-11 0,-3 5 0,2-8 0,-2 1 0,4 0 0,-8-4 0,-4-11 0,-12-6 0,-3-6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5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768 8 24575,'-4'-3'0,"-2"2"0,1-3 0,-17 9 0,-26 20 0,-7 6 0,-25 17 0,25-9 0,-6 9 0,6-1 0,5 3 0,5 2 0,-6 13 0,4 2 0,13-13 0,5-3 0,-7 35 0,12-31 0,3-1 0,5 13 0,-7 23 0,23-49 0,0 1 0,5-6 0,-1-7 0,2-9 0,-2-13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6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514 0 15472,'-7'0'0,"-4"0"3887,2 4-3887,-5 0 1571,2 7-1571,-6 4 846,2 5-846,-10 11 2799,3-3-2799,-10 16 0,8-12 0,4-3 0,13-11 0,5-11 0,3 1 0,-4 10 0,0 2 0,-4 8 0,4-9 0,-6-15 0,-2-17 0,-10-11 0,-5-16 0,-3 11 0,3-5 0,-2 8 0,2-1 0,-4 0 0,8 4 0,4 11 0,12 6 0,3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extended-propertie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5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A0716-78A3-28B5-E357-08F32831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EE5CC-1D6B-39D0-BF4D-B9B286D24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35C0C-AFE5-F907-2007-B6C7D34A2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4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https://learn.microsoft.com/en-us/azure/governance/resource-graph/concepts/query-language#resource-graph-tables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https://learn.microsoft.com/en-us/azure/governance/resource-graph/concepts/query-language#resource-graph-custom-language-elements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9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https://learn.microsoft.com/en-us/azure/governance/resource-graph/concepts/query-language#extended-properties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6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Roboto" panose="02000000000000000000" pitchFamily="2" charset="0"/>
          <a:ea typeface="+mj-ea"/>
          <a:cs typeface="Roboto" panose="02000000000000000000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governance/resource-graph/concepts/query-language#resource-graph-custom-language-elements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7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10" Type="http://schemas.openxmlformats.org/officeDocument/2006/relationships/customXml" Target="../ink/ink2.xml"/><Relationship Id="rId4" Type="http://schemas.openxmlformats.org/officeDocument/2006/relationships/image" Target="../media/image11.svg"/><Relationship Id="rId9" Type="http://schemas.openxmlformats.org/officeDocument/2006/relationships/image" Target="../media/image15.png"/><Relationship Id="rId1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sv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7A58C-F185-FEE8-173F-6C7F9598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 we’ll focus on ARG, not on Azure Monitor / Log Analytics / Sentinel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262B0-5C7B-B28D-A504-B3A9B5B54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3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706E-83AB-C613-9EAF-FBCD0E61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842981-66A5-32C2-150E-908EAE01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3129CA3-A8E1-F4BF-589D-9575BDCC8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ARG?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do we like it - Difference to ARM</a:t>
            </a: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KQL - What is it, explain ARG subset vs Azure Monitor(Log Analytics)/Data Explorer/Sentinel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Scopes &amp; Inheritance (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authorizationScopeFilter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when querying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Limitations – 5000 subscriptions (?)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Paging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Rate limits – talk about ARG GET/LIST API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Cover dashboards, alerts and other ways to use ARG</a:t>
            </a:r>
          </a:p>
          <a:p>
            <a:pPr lvl="1"/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2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B78B-6940-A514-C52E-2295AE19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0966-C52A-64E5-5DD8-093FD82CE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68D9E-A461-0213-B3BF-A3A10B3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BA34-7121-DF99-DF0F-3E08260F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ARG KQL &amp;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97492-8691-1BD5-3452-3AC223321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37799"/>
            <a:ext cx="3970784" cy="309634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dirty="0"/>
              <a:t>Tables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ResourceContainers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AuthorizationResources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PolicyResources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FFCC01"/>
              </a:solidFill>
            </a:endParaRPr>
          </a:p>
          <a:p>
            <a:pPr marL="0" indent="0">
              <a:buNone/>
            </a:pPr>
            <a:r>
              <a:rPr lang="en-US" sz="2100" dirty="0"/>
              <a:t>Operators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where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take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</a:p>
          <a:p>
            <a:pPr marL="0" indent="0">
              <a:buNone/>
            </a:pPr>
            <a:endParaRPr lang="en-US" sz="1400" dirty="0">
              <a:solidFill>
                <a:srgbClr val="FFCC01"/>
              </a:solidFill>
            </a:endParaRPr>
          </a:p>
          <a:p>
            <a:pPr marL="0" indent="0">
              <a:buNone/>
            </a:pPr>
            <a:r>
              <a:rPr lang="en-US" sz="2100" dirty="0"/>
              <a:t>Functions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tostring</a:t>
            </a:r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isnotempty</a:t>
            </a:r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rand()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8B6331-63E4-B936-3111-128A61A50905}"/>
              </a:ext>
            </a:extLst>
          </p:cNvPr>
          <p:cNvSpPr txBox="1">
            <a:spLocks/>
          </p:cNvSpPr>
          <p:nvPr/>
        </p:nvSpPr>
        <p:spPr>
          <a:xfrm>
            <a:off x="4427984" y="1237799"/>
            <a:ext cx="4536504" cy="205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Keywords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and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or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by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</a:t>
            </a:r>
          </a:p>
          <a:p>
            <a:pPr marL="0" indent="0"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26172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3914F-295B-C07C-85D4-72017736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635B-C461-D204-6F58-49C6BEF0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Case Sensitivity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8110A-5D35-14CF-AC22-035ED391012D}"/>
              </a:ext>
            </a:extLst>
          </p:cNvPr>
          <p:cNvSpPr txBox="1"/>
          <p:nvPr/>
        </p:nvSpPr>
        <p:spPr>
          <a:xfrm>
            <a:off x="457200" y="123256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Case sensitive operators</a:t>
            </a: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 –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contains_cs</a:t>
            </a:r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–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startswith_cs</a:t>
            </a:r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in~ - in</a:t>
            </a:r>
          </a:p>
        </p:txBody>
      </p:sp>
    </p:spTree>
    <p:extLst>
      <p:ext uri="{BB962C8B-B14F-4D97-AF65-F5344CB8AC3E}">
        <p14:creationId xmlns:p14="http://schemas.microsoft.com/office/powerpoint/2010/main" val="378987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20B5-B5C8-78AA-5108-CB55B01C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6E49-1B60-E301-A870-EE80461AF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Matches Regex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A5D58-D78F-C773-153B-B02E18FFA6B4}"/>
              </a:ext>
            </a:extLst>
          </p:cNvPr>
          <p:cNvSpPr txBox="1"/>
          <p:nvPr/>
        </p:nvSpPr>
        <p:spPr>
          <a:xfrm>
            <a:off x="457200" y="1232567"/>
            <a:ext cx="7283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Useful for matching resources by naming convention, resource ids, scopes</a:t>
            </a:r>
            <a:endParaRPr lang="en-US" sz="1800" dirty="0"/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where name matches regex ‘^.+-(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dev|test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)-(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kv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|app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’</a:t>
            </a:r>
          </a:p>
          <a:p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dirty="0"/>
              <a:t>Role Assignment scopes</a:t>
            </a:r>
          </a:p>
          <a:p>
            <a:endParaRPr lang="en-US" sz="1800" dirty="0" err="1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16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B532-3618-5837-258D-F056B0A1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349D-C36C-56AB-8BD8-C425420F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Azure Resource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534FE-C46C-879F-F22B-6241576C3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  <a:p>
            <a:r>
              <a:rPr lang="en-US" dirty="0"/>
              <a:t>PowerShell &amp; CLI</a:t>
            </a:r>
          </a:p>
          <a:p>
            <a:r>
              <a:rPr lang="en-US" dirty="0"/>
              <a:t>Rest API</a:t>
            </a:r>
          </a:p>
          <a:p>
            <a:r>
              <a:rPr lang="en-US" dirty="0"/>
              <a:t>VS Code (</a:t>
            </a:r>
            <a:r>
              <a:rPr lang="en-US" dirty="0" err="1"/>
              <a:t>bARGE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85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7A0BC-05D8-53CF-E187-F6839AB78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75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4C77-DFF4-04CD-59C7-E5A82964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8061E8-184F-9C65-24E8-513FECB3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Tips &amp; Tricks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B1B85-FA7F-63BE-6985-6497D677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  <a:r>
              <a:rPr lang="en-US" dirty="0">
                <a:ea typeface="Roboto" panose="02000000000000000000" pitchFamily="2" charset="0"/>
              </a:rPr>
              <a:t> table is the default, no need to specify it</a:t>
            </a:r>
          </a:p>
          <a:p>
            <a:r>
              <a:rPr lang="en-US" dirty="0">
                <a:ea typeface="Roboto" panose="02000000000000000000" pitchFamily="2" charset="0"/>
              </a:rPr>
              <a:t>You can use ARG from Log Analytics with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(“”).Resources</a:t>
            </a:r>
          </a:p>
          <a:p>
            <a:r>
              <a:rPr lang="en-US" dirty="0">
                <a:ea typeface="Roboto" panose="02000000000000000000" pitchFamily="2" charset="0"/>
              </a:rPr>
              <a:t>Shared queries can be used inside queries with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{{ }}</a:t>
            </a:r>
            <a:r>
              <a:rPr lang="en-US" dirty="0">
                <a:ea typeface="Roboto" panose="02000000000000000000" pitchFamily="2" charset="0"/>
              </a:rPr>
              <a:t> syntax</a:t>
            </a:r>
          </a:p>
          <a:p>
            <a:endParaRPr lang="en-US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63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0299-0AF1-45B0-5041-125730C3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7B783-1F7B-253E-9372-1E454AEEA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ea typeface="Roboto" panose="02000000000000000000" pitchFamily="2" charset="0"/>
              </a:rPr>
              <a:t>Shared queries – with in-query usage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  <a:ea typeface="Roboto" panose="02000000000000000000" pitchFamily="2" charset="0"/>
              </a:rPr>
              <a:t>Deployable with Infrastructure-as-Code</a:t>
            </a:r>
          </a:p>
          <a:p>
            <a:r>
              <a:rPr lang="en-US" sz="2200" dirty="0">
                <a:ea typeface="Roboto" panose="02000000000000000000" pitchFamily="2" charset="0"/>
              </a:rPr>
              <a:t>Code in git repositories</a:t>
            </a:r>
            <a:endParaRPr lang="en-US" sz="2000" dirty="0">
              <a:ea typeface="Roboto" panose="02000000000000000000" pitchFamily="2" charset="0"/>
            </a:endParaRPr>
          </a:p>
          <a:p>
            <a:r>
              <a:rPr lang="en-US" sz="2200" dirty="0">
                <a:ea typeface="Roboto" panose="02000000000000000000" pitchFamily="2" charset="0"/>
              </a:rPr>
              <a:t>Log Analytics Query packs</a:t>
            </a:r>
          </a:p>
          <a:p>
            <a:pPr lvl="1"/>
            <a:r>
              <a:rPr lang="en-US" sz="2000" dirty="0">
                <a:solidFill>
                  <a:srgbClr val="FFCD01"/>
                </a:solidFill>
                <a:ea typeface="Roboto" panose="02000000000000000000" pitchFamily="2" charset="0"/>
              </a:rPr>
              <a:t>Not directly available in ARG</a:t>
            </a:r>
          </a:p>
        </p:txBody>
      </p:sp>
    </p:spTree>
    <p:extLst>
      <p:ext uri="{BB962C8B-B14F-4D97-AF65-F5344CB8AC3E}">
        <p14:creationId xmlns:p14="http://schemas.microsoft.com/office/powerpoint/2010/main" val="393397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3485-8AF1-79A4-2511-C24F9E196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BC5A96-4281-7A26-522E-77ECD51C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 / Showcase order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5B2EA81-4064-B88E-4D8E-BBBD1A3F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 portal experience</a:t>
            </a:r>
          </a:p>
          <a:p>
            <a:pPr lvl="1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query example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Same query from PowerShell, CLI and REST?</a:t>
            </a: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bARGE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bit of the session, showcase features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In-query usage of shared queries</a:t>
            </a:r>
          </a:p>
          <a:p>
            <a:pPr lvl="1"/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{{/subscriptions/00000000-0000-0000-0000-000000000000/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resourceGroups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SharedQueries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/providers/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Microsoft.ResourceGraph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/queries/Count VMs by OS}} | where x</a:t>
            </a:r>
            <a:b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https://learn.microsoft.com/en-us/azure/governance/resource-graph/concepts/query-language#resource-graph-custom-language-elements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nb-NO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23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2A67D-60AD-AC15-F650-BEA69900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663BA8-6461-CF69-FF10-B7117D09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bARGE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E6BA25-2ADF-CFF1-523D-20F78857C2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Showcase </a:t>
            </a:r>
            <a:r>
              <a:rPr lang="en-US" sz="1800" dirty="0" err="1">
                <a:ea typeface="Roboto" panose="02000000000000000000" pitchFamily="2" charset="0"/>
              </a:rPr>
              <a:t>bARGE</a:t>
            </a:r>
            <a:r>
              <a:rPr lang="en-US" sz="1800" dirty="0">
                <a:ea typeface="Roboto" panose="02000000000000000000" pitchFamily="2" charset="0"/>
              </a:rPr>
              <a:t> features</a:t>
            </a:r>
          </a:p>
          <a:p>
            <a:r>
              <a:rPr lang="en-US" sz="1800" dirty="0">
                <a:ea typeface="Roboto" panose="02000000000000000000" pitchFamily="2" charset="0"/>
              </a:rPr>
              <a:t>Comparison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17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0628-0854-0E6F-A725-A475B81F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D5FB-93B0-9B42-9638-F3D2B0C22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Extended properties (only VMs for now)</a:t>
            </a:r>
          </a:p>
        </p:txBody>
      </p:sp>
    </p:spTree>
    <p:extLst>
      <p:ext uri="{BB962C8B-B14F-4D97-AF65-F5344CB8AC3E}">
        <p14:creationId xmlns:p14="http://schemas.microsoft.com/office/powerpoint/2010/main" val="1457001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CFBB0E21-E4AB-B69C-422C-7CC2A4FF98C5}"/>
              </a:ext>
            </a:extLst>
          </p:cNvPr>
          <p:cNvSpPr txBox="1">
            <a:spLocks/>
          </p:cNvSpPr>
          <p:nvPr/>
        </p:nvSpPr>
        <p:spPr>
          <a:xfrm>
            <a:off x="457200" y="1213564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Navigate the cloudy sea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ARG lets you query at scale</a:t>
            </a:r>
          </a:p>
          <a:p>
            <a:r>
              <a:rPr lang="en-US" dirty="0"/>
              <a:t>Find hidden treasures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Identify differences, misconfigurations, details</a:t>
            </a:r>
          </a:p>
          <a:p>
            <a:r>
              <a:rPr lang="en-US" dirty="0"/>
              <a:t>Hoist your sails anywhere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Use from Portal, VS Code (</a:t>
            </a:r>
            <a:r>
              <a:rPr lang="en-US" dirty="0" err="1">
                <a:solidFill>
                  <a:srgbClr val="FFCC01"/>
                </a:solidFill>
              </a:rPr>
              <a:t>bARGE</a:t>
            </a:r>
            <a:r>
              <a:rPr lang="en-US" dirty="0">
                <a:solidFill>
                  <a:srgbClr val="FFCC01"/>
                </a:solidFill>
              </a:rPr>
              <a:t>), CLI, dashboards, alerts and more</a:t>
            </a:r>
            <a:endParaRPr lang="en-US" dirty="0"/>
          </a:p>
        </p:txBody>
      </p:sp>
      <p:pic>
        <p:nvPicPr>
          <p:cNvPr id="4" name="Picture 3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D301CE5A-5E85-1407-91B8-D3392EDF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52" y="245479"/>
            <a:ext cx="2049638" cy="2049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3D044-4C32-77D6-CD9B-A516BBE74266}"/>
              </a:ext>
            </a:extLst>
          </p:cNvPr>
          <p:cNvSpPr txBox="1"/>
          <p:nvPr/>
        </p:nvSpPr>
        <p:spPr>
          <a:xfrm>
            <a:off x="4054714" y="3833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Install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bARGE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here!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0536E-6C10-576B-CD79-0F423B380FEA}"/>
              </a:ext>
            </a:extLst>
          </p:cNvPr>
          <p:cNvGrpSpPr/>
          <p:nvPr/>
        </p:nvGrpSpPr>
        <p:grpSpPr>
          <a:xfrm>
            <a:off x="7803389" y="4689217"/>
            <a:ext cx="1121501" cy="260981"/>
            <a:chOff x="9775935" y="6229126"/>
            <a:chExt cx="1691379" cy="393596"/>
          </a:xfrm>
        </p:grpSpPr>
        <p:pic>
          <p:nvPicPr>
            <p:cNvPr id="14" name="Graphic 56">
              <a:extLst>
                <a:ext uri="{FF2B5EF4-FFF2-40B4-BE49-F238E27FC236}">
                  <a16:creationId xmlns:a16="http://schemas.microsoft.com/office/drawing/2014/main" id="{F93F2FE0-26F4-523E-B779-48A39984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5" name="Graphic 56">
              <a:extLst>
                <a:ext uri="{FF2B5EF4-FFF2-40B4-BE49-F238E27FC236}">
                  <a16:creationId xmlns:a16="http://schemas.microsoft.com/office/drawing/2014/main" id="{DE48CE6E-C8B6-8CD2-FB9B-DE651295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135C20-87D4-3239-AD22-93F6E175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3519676-7924-F775-5507-93AE5DBD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E7EE51-7E26-4307-BFA8-771F4CFE2110}"/>
              </a:ext>
            </a:extLst>
          </p:cNvPr>
          <p:cNvSpPr txBox="1"/>
          <p:nvPr/>
        </p:nvSpPr>
        <p:spPr>
          <a:xfrm>
            <a:off x="6126572" y="4638347"/>
            <a:ext cx="207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PalmEmanuel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113DDD-ED75-20D1-55BD-A8EF1A50EC08}"/>
              </a:ext>
            </a:extLst>
          </p:cNvPr>
          <p:cNvGrpSpPr/>
          <p:nvPr/>
        </p:nvGrpSpPr>
        <p:grpSpPr>
          <a:xfrm rot="5400000">
            <a:off x="6358634" y="756426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2918" y="256485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5E4419-40A5-359F-3F34-ED7E141C8425}"/>
              </a:ext>
            </a:extLst>
          </p:cNvPr>
          <p:cNvGrpSpPr/>
          <p:nvPr/>
        </p:nvGrpSpPr>
        <p:grpSpPr>
          <a:xfrm flipH="1" flipV="1">
            <a:off x="6982974" y="4205967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2558" y="256449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85DC6BD-EF9F-6C13-1799-B727D4CA910F}"/>
              </a:ext>
            </a:extLst>
          </p:cNvPr>
          <p:cNvSpPr txBox="1"/>
          <p:nvPr/>
        </p:nvSpPr>
        <p:spPr>
          <a:xfrm>
            <a:off x="7415966" y="39966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Reach out!</a:t>
            </a:r>
          </a:p>
        </p:txBody>
      </p:sp>
      <p:sp>
        <p:nvSpPr>
          <p:cNvPr id="70" name="Tittel 1">
            <a:extLst>
              <a:ext uri="{FF2B5EF4-FFF2-40B4-BE49-F238E27FC236}">
                <a16:creationId xmlns:a16="http://schemas.microsoft.com/office/drawing/2014/main" id="{C1D7BBDC-B994-8473-FDBC-0F13DACFB4C6}"/>
              </a:ext>
            </a:extLst>
          </p:cNvPr>
          <p:cNvSpPr txBox="1">
            <a:spLocks/>
          </p:cNvSpPr>
          <p:nvPr/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GB" dirty="0">
                <a:ea typeface="Roboto" panose="02000000000000000000" pitchFamily="2" charset="0"/>
              </a:rPr>
              <a:t>Key Takeaways</a:t>
            </a:r>
            <a:endParaRPr lang="nb-NO" dirty="0">
              <a:ea typeface="Roboto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137D7BAE-1381-55EB-2AA7-06C8D5E0F20F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18940-70DE-617D-385E-BD17E3776027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6D3-D18E-E80C-4FA1-B8249727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What’s a pirate’s favorite Azure service? 🏴‍☠️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512C2-2D3E-7E05-1CB6-B3E1B960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igh Quality Gives Pause Pirate Blank Meme Template">
            <a:extLst>
              <a:ext uri="{FF2B5EF4-FFF2-40B4-BE49-F238E27FC236}">
                <a16:creationId xmlns:a16="http://schemas.microsoft.com/office/drawing/2014/main" id="{BA919BA5-3370-5D23-0DF3-3A70D4CFF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6372200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03B4-B125-A066-8FF5-C1E9D79F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4EA78A-099E-0E73-8B73-89782FF6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2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1F7BA6BE-B978-38E5-7005-A98F9D6DC72C}"/>
              </a:ext>
            </a:extLst>
          </p:cNvPr>
          <p:cNvSpPr/>
          <p:nvPr/>
        </p:nvSpPr>
        <p:spPr>
          <a:xfrm>
            <a:off x="3004363" y="1581640"/>
            <a:ext cx="3135273" cy="1980220"/>
          </a:xfrm>
          <a:prstGeom prst="wedgeEllipseCallout">
            <a:avLst>
              <a:gd name="adj1" fmla="val -77266"/>
              <a:gd name="adj2" fmla="val -1974"/>
            </a:avLst>
          </a:prstGeom>
          <a:solidFill>
            <a:schemeClr val="bg1"/>
          </a:solidFill>
          <a:ln w="25400">
            <a:solidFill>
              <a:srgbClr val="ED2A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A2DBDC-C862-8685-1504-FD9242EA20C3}"/>
              </a:ext>
            </a:extLst>
          </p:cNvPr>
          <p:cNvSpPr txBox="1">
            <a:spLocks/>
          </p:cNvSpPr>
          <p:nvPr/>
        </p:nvSpPr>
        <p:spPr>
          <a:xfrm>
            <a:off x="2357497" y="1347614"/>
            <a:ext cx="2765874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F6FBE9-9EC7-0E80-35FE-33CB9354CE3E}"/>
              </a:ext>
            </a:extLst>
          </p:cNvPr>
          <p:cNvSpPr txBox="1">
            <a:spLocks/>
          </p:cNvSpPr>
          <p:nvPr/>
        </p:nvSpPr>
        <p:spPr>
          <a:xfrm>
            <a:off x="3309274" y="1491630"/>
            <a:ext cx="2525452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2ED71A-8ED6-F043-98CE-DBD3AED90603}"/>
              </a:ext>
            </a:extLst>
          </p:cNvPr>
          <p:cNvSpPr txBox="1">
            <a:spLocks/>
          </p:cNvSpPr>
          <p:nvPr/>
        </p:nvSpPr>
        <p:spPr>
          <a:xfrm>
            <a:off x="4067944" y="1491630"/>
            <a:ext cx="2664296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G</a:t>
            </a:r>
          </a:p>
        </p:txBody>
      </p:sp>
      <p:pic>
        <p:nvPicPr>
          <p:cNvPr id="3" name="Picture 2" descr="High Quality Gives Pause Pirate Blank Meme Template">
            <a:extLst>
              <a:ext uri="{FF2B5EF4-FFF2-40B4-BE49-F238E27FC236}">
                <a16:creationId xmlns:a16="http://schemas.microsoft.com/office/drawing/2014/main" id="{C380B36D-62D1-E053-750D-D2C78D909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9396536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41127-3E13-E957-E884-3FA3A4879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4288" y="-1676722"/>
            <a:ext cx="1517848" cy="1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3EBA-F76B-C940-1A7B-1BEC1A1E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005353-4CA8-FDBD-E968-EC9D65F8AD33}"/>
              </a:ext>
            </a:extLst>
          </p:cNvPr>
          <p:cNvSpPr txBox="1">
            <a:spLocks/>
          </p:cNvSpPr>
          <p:nvPr/>
        </p:nvSpPr>
        <p:spPr>
          <a:xfrm>
            <a:off x="5364088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E8E73-D9D5-EFA2-5C45-5B4C22417295}"/>
              </a:ext>
            </a:extLst>
          </p:cNvPr>
          <p:cNvSpPr txBox="1">
            <a:spLocks/>
          </p:cNvSpPr>
          <p:nvPr/>
        </p:nvSpPr>
        <p:spPr>
          <a:xfrm>
            <a:off x="3275856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5BD700-8C66-DA2D-6B1A-2E77CE18EFF3}"/>
              </a:ext>
            </a:extLst>
          </p:cNvPr>
          <p:cNvSpPr txBox="1">
            <a:spLocks/>
          </p:cNvSpPr>
          <p:nvPr/>
        </p:nvSpPr>
        <p:spPr>
          <a:xfrm>
            <a:off x="1979712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B2437-6FE9-6D6A-205B-EBF21D11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0B1F17-7BD3-D526-323B-49CDB9BD816D}"/>
              </a:ext>
            </a:extLst>
          </p:cNvPr>
          <p:cNvSpPr txBox="1">
            <a:spLocks/>
          </p:cNvSpPr>
          <p:nvPr/>
        </p:nvSpPr>
        <p:spPr>
          <a:xfrm>
            <a:off x="601216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512C1F4E-5B78-21AF-9A1F-8AD5CDDB3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Query the Azure management plane</a:t>
            </a:r>
          </a:p>
          <a:p>
            <a:pPr lvl="1"/>
            <a:r>
              <a:rPr lang="en-US" sz="1600" dirty="0">
                <a:solidFill>
                  <a:srgbClr val="FFCC01"/>
                </a:solidFill>
                <a:ea typeface="Roboto" panose="02000000000000000000" pitchFamily="2" charset="0"/>
              </a:rPr>
              <a:t>Across management groups and subscriptions</a:t>
            </a:r>
            <a:endParaRPr lang="en-US" sz="1800" dirty="0"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Uses Kusto Query Language (KQL)</a:t>
            </a:r>
          </a:p>
          <a:p>
            <a:pPr lvl="1"/>
            <a:r>
              <a:rPr lang="en-US" sz="1600" dirty="0">
                <a:solidFill>
                  <a:srgbClr val="FFCC01"/>
                </a:solidFill>
                <a:ea typeface="Roboto" panose="02000000000000000000" pitchFamily="2" charset="0"/>
              </a:rPr>
              <a:t>Subset of KQL supported by Azure Monitor, Data Explorer, Sentinel</a:t>
            </a:r>
          </a:p>
          <a:p>
            <a:r>
              <a:rPr lang="en-US" sz="1800" dirty="0">
                <a:ea typeface="Roboto" panose="02000000000000000000" pitchFamily="2" charset="0"/>
              </a:rPr>
              <a:t>Based on Azure RBAC with your own permissions</a:t>
            </a:r>
          </a:p>
          <a:p>
            <a:r>
              <a:rPr lang="en-US" sz="1800" dirty="0">
                <a:ea typeface="Roboto" panose="02000000000000000000" pitchFamily="2" charset="0"/>
              </a:rPr>
              <a:t>Flexible usage through tooling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96DCF9-7E32-BFC7-9324-4225E911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4288" y="253802"/>
            <a:ext cx="1517848" cy="1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6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A8BB-35A9-4832-B7AE-15FD9178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14275-9085-A74D-C91E-826A7D1844AD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C4E7F-05DB-8124-B141-C21B49A2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5BF39-0976-DD6D-D12F-7B03BC72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864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219EE-E8B7-5A43-F844-3A63897A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04" b="20046"/>
          <a:stretch>
            <a:fillRect/>
          </a:stretch>
        </p:blipFill>
        <p:spPr>
          <a:xfrm>
            <a:off x="9396536" y="134761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6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A5B45-1672-A2B9-433A-386F71AA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014C99-A6BD-4E61-A4B3-DC77933CC648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15BA9C-6FE9-1094-2D80-A2DA1543A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DCF00B9-5C5A-4C55-DDC2-7C25F7EF7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0B406FA-76A6-643E-F53C-598F30A235E3}"/>
              </a:ext>
            </a:extLst>
          </p:cNvPr>
          <p:cNvSpPr txBox="1">
            <a:spLocks/>
          </p:cNvSpPr>
          <p:nvPr/>
        </p:nvSpPr>
        <p:spPr>
          <a:xfrm>
            <a:off x="-5869160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1779849-6DB3-ABCE-8438-11F6373AD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75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C1B557-CA35-E07F-EAEA-D306347A64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004" b="20046"/>
          <a:stretch>
            <a:fillRect/>
          </a:stretch>
        </p:blipFill>
        <p:spPr>
          <a:xfrm>
            <a:off x="0" y="134761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68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714F-E8E6-8E3A-3EA4-8AD8A3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04B2551-F678-C5A3-E0B4-5B6ED7CB267A}"/>
              </a:ext>
            </a:extLst>
          </p:cNvPr>
          <p:cNvSpPr txBox="1">
            <a:spLocks/>
          </p:cNvSpPr>
          <p:nvPr/>
        </p:nvSpPr>
        <p:spPr>
          <a:xfrm>
            <a:off x="3615208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4385E7-4BE6-7F36-0DA6-387029A1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8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7B9E1D-9282-AE41-2FA1-8F1A0FAFAA80}"/>
              </a:ext>
            </a:extLst>
          </p:cNvPr>
          <p:cNvSpPr txBox="1">
            <a:spLocks/>
          </p:cNvSpPr>
          <p:nvPr/>
        </p:nvSpPr>
        <p:spPr>
          <a:xfrm>
            <a:off x="-3492896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DC82495-E06C-557D-4EC2-631F71C2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B2EAE-1708-0DF5-03A7-7A0C7B34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04" b="20046"/>
          <a:stretch>
            <a:fillRect/>
          </a:stretch>
        </p:blipFill>
        <p:spPr>
          <a:xfrm>
            <a:off x="-9469560" y="134761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652312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PalmEmanuel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-mal_NIC">
  <a:themeElements>
    <a:clrScheme name="Custom 9">
      <a:dk1>
        <a:srgbClr val="FFFFFF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5230</TotalTime>
  <Words>603</Words>
  <Application>Microsoft Macintosh PowerPoint</Application>
  <PresentationFormat>On-screen Show (16:9)</PresentationFormat>
  <Paragraphs>125</Paragraphs>
  <Slides>23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Cascadia Code</vt:lpstr>
      <vt:lpstr>Roboto</vt:lpstr>
      <vt:lpstr>Calibri</vt:lpstr>
      <vt:lpstr>IBM Plex Sans</vt:lpstr>
      <vt:lpstr>Arial</vt:lpstr>
      <vt:lpstr>PPT-mal_NIC</vt:lpstr>
      <vt:lpstr>PowerPoint Presentation</vt:lpstr>
      <vt:lpstr>PowerPoint Presentation</vt:lpstr>
      <vt:lpstr>What’s a pirate’s favorite Azure service? 🏴‍☠️</vt:lpstr>
      <vt:lpstr>PowerPoint Presentation</vt:lpstr>
      <vt:lpstr>Azure Resource Graph</vt:lpstr>
      <vt:lpstr>Azure Resource Graph</vt:lpstr>
      <vt:lpstr>Azure Resource Graph</vt:lpstr>
      <vt:lpstr>Azure Resource Graph</vt:lpstr>
      <vt:lpstr>Emanuel Palm</vt:lpstr>
      <vt:lpstr>Today we’ll focus on ARG, not on Azure Monitor / Log Analytics / Sentinel etc</vt:lpstr>
      <vt:lpstr>Notes</vt:lpstr>
      <vt:lpstr>Azure Resource Graph</vt:lpstr>
      <vt:lpstr>ARG KQL &amp; Syntax</vt:lpstr>
      <vt:lpstr>Case Sensitivity</vt:lpstr>
      <vt:lpstr>Matches Regex</vt:lpstr>
      <vt:lpstr>Ways to use Azure Resource Graph</vt:lpstr>
      <vt:lpstr>PowerPoint Presentation</vt:lpstr>
      <vt:lpstr>Tips &amp; Tricks</vt:lpstr>
      <vt:lpstr>Sharing Queries</vt:lpstr>
      <vt:lpstr>Demo / Showcase order</vt:lpstr>
      <vt:lpstr>bARGE</vt:lpstr>
      <vt:lpstr>Other notes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155</cp:revision>
  <dcterms:created xsi:type="dcterms:W3CDTF">2012-11-21T10:27:26Z</dcterms:created>
  <dcterms:modified xsi:type="dcterms:W3CDTF">2025-10-25T16:54:07Z</dcterms:modified>
</cp:coreProperties>
</file>